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6" r:id="rId4"/>
    <p:sldId id="267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18-Feb-16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828327"/>
              </p:ext>
            </p:extLst>
          </p:nvPr>
        </p:nvGraphicFramePr>
        <p:xfrm>
          <a:off x="425002" y="198974"/>
          <a:ext cx="11552350" cy="5370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2679917"/>
                <a:gridCol w="1286512"/>
                <a:gridCol w="2428619"/>
                <a:gridCol w="1942895"/>
                <a:gridCol w="1877256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Research 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sz="1600" dirty="0" smtClean="0"/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Improving HH food and nutrition security, particularly the vulnerable groups 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GHS, MOFA, FRI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IFPRI, CIAT, BIOVERSITY, </a:t>
                      </a:r>
                      <a:r>
                        <a:rPr lang="en-US" dirty="0" err="1" smtClean="0"/>
                        <a:t>UoF</a:t>
                      </a:r>
                      <a:r>
                        <a:rPr lang="en-US" dirty="0" smtClean="0"/>
                        <a:t>, Iowa State University, Michigan</a:t>
                      </a:r>
                      <a:r>
                        <a:rPr lang="en-US" baseline="0" dirty="0" smtClean="0"/>
                        <a:t>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SADA,</a:t>
                      </a:r>
                      <a:r>
                        <a:rPr lang="en-US" baseline="0" dirty="0" smtClean="0"/>
                        <a:t> PLAN GHANA, MOFA, Global Communities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AGRA, CRS, CARE, WFP, USDA,</a:t>
                      </a:r>
                      <a:r>
                        <a:rPr lang="en-US" baseline="0" dirty="0" smtClean="0"/>
                        <a:t> GIZ, Millennium Villages</a:t>
                      </a:r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 Reducing post-harvest loss and improving shelf life through better pre-harvest, harvest and post-harvest practices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UG, KNUST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AVRDC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 Improve the market value of agricultural produce through value addition thereby increasing  household income and nutritional value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KNUST, UG, UCC, UDS, 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 AVRDC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10411"/>
              </p:ext>
            </p:extLst>
          </p:nvPr>
        </p:nvGraphicFramePr>
        <p:xfrm>
          <a:off x="515154" y="1570353"/>
          <a:ext cx="11552350" cy="379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2679917"/>
                <a:gridCol w="1286512"/>
                <a:gridCol w="2428619"/>
                <a:gridCol w="1942895"/>
                <a:gridCol w="1877256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</a:rPr>
                        <a:t>To increase the resilience of intensifying smallholder agricultural production systems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Develop and enhance integrated crop-livestock systems to improve productivity, profitability and reduce risks of small holder farmers without degrading the natural resource base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KNUST, ISER, SARI, SRI, CRI, ARI, UG, UGW,</a:t>
                      </a:r>
                      <a:r>
                        <a:rPr lang="en-US" baseline="0" dirty="0" smtClean="0"/>
                        <a:t> UER, UCC, FPRI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IWMI, CIAT, AVRDC, ICRAF, ILRI, IFPRI, BIOVERSITY, </a:t>
                      </a:r>
                      <a:r>
                        <a:rPr lang="en-US" dirty="0" err="1" smtClean="0"/>
                        <a:t>UoF</a:t>
                      </a:r>
                      <a:r>
                        <a:rPr lang="en-US" dirty="0" smtClean="0"/>
                        <a:t>, Iowa SU, KSU, MSU, WRU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ACDEP, PAS, URBANET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CARE, </a:t>
                      </a:r>
                      <a:r>
                        <a:rPr lang="en-US" dirty="0" err="1" smtClean="0"/>
                        <a:t>TechnoServe</a:t>
                      </a:r>
                      <a:r>
                        <a:rPr lang="en-US" dirty="0" smtClean="0"/>
                        <a:t>, (ATT, RESULT, RING, CHANGE, Guinea Fowl Value Chain, </a:t>
                      </a:r>
                      <a:r>
                        <a:rPr lang="en-US" dirty="0" err="1" smtClean="0"/>
                        <a:t>Millenium</a:t>
                      </a:r>
                      <a:r>
                        <a:rPr lang="en-US" dirty="0" smtClean="0"/>
                        <a:t> Villages) HEIFER Int.</a:t>
                      </a:r>
                      <a:endParaRPr lang="en-US" dirty="0"/>
                    </a:p>
                  </a:txBody>
                  <a:tcPr/>
                </a:tc>
              </a:tr>
              <a:tr h="281826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23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204579"/>
              </p:ext>
            </p:extLst>
          </p:nvPr>
        </p:nvGraphicFramePr>
        <p:xfrm>
          <a:off x="515154" y="1570353"/>
          <a:ext cx="11552350" cy="461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2679917"/>
                <a:gridCol w="1286512"/>
                <a:gridCol w="2428619"/>
                <a:gridCol w="1942895"/>
                <a:gridCol w="1877256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Improve Markets, institutions and gender </a:t>
                      </a:r>
                      <a:endParaRPr lang="en-US" sz="1600" b="1" kern="1200" dirty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Enhancing institutional options to improve; 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market access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KNUST, ISER, SARI, SRI, UCC, </a:t>
                      </a:r>
                      <a:r>
                        <a:rPr lang="en-US" baseline="0" dirty="0" smtClean="0"/>
                        <a:t>FPRI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IFPRI, WUR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ACDEP, SEND, PLAN GHANA, AMSGI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CFC, GRAMEEN, </a:t>
                      </a:r>
                      <a:r>
                        <a:rPr lang="en-US" dirty="0" err="1" smtClean="0"/>
                        <a:t>TechnoServe</a:t>
                      </a:r>
                      <a:r>
                        <a:rPr lang="en-US" dirty="0" smtClean="0"/>
                        <a:t>, SNV, ADRA, (ADVANCE, GICAP, RING, FINGAP, NRGP, MADE, GROW, </a:t>
                      </a:r>
                      <a:r>
                        <a:rPr lang="en-US" dirty="0" err="1" smtClean="0"/>
                        <a:t>Agric</a:t>
                      </a:r>
                      <a:r>
                        <a:rPr lang="en-US" dirty="0" smtClean="0"/>
                        <a:t> Policy</a:t>
                      </a:r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Gender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 and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empower the vulnerable groups </a:t>
                      </a: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KNUST, ISER, SARI, SRI, UCC, </a:t>
                      </a:r>
                      <a:r>
                        <a:rPr lang="en-US" baseline="0" dirty="0" smtClean="0"/>
                        <a:t>FPRI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IFPRI, WUR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5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330455"/>
              </p:ext>
            </p:extLst>
          </p:nvPr>
        </p:nvGraphicFramePr>
        <p:xfrm>
          <a:off x="515154" y="1570353"/>
          <a:ext cx="11552350" cy="405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2679917"/>
                <a:gridCol w="1286512"/>
                <a:gridCol w="2428619"/>
                <a:gridCol w="1942895"/>
                <a:gridCol w="1877256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Integrated innovations for delivery  and  scaling and of  research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Inclusive R4D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KNUST, UCC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Farm Radio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GIZ, (ATT, NRGP, TRIAS, SPRING)</a:t>
                      </a:r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Strategic communication for effective dissemination of project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28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635099"/>
              </p:ext>
            </p:extLst>
          </p:nvPr>
        </p:nvGraphicFramePr>
        <p:xfrm>
          <a:off x="437109" y="302004"/>
          <a:ext cx="10754632" cy="5700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573"/>
                <a:gridCol w="2814529"/>
                <a:gridCol w="3055265"/>
                <a:gridCol w="3055265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Impact at scale of sustainable intensification options achieved within and beyond Africa RISING intervention  communities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Inclusive R4D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UDS, UGW, KNUST, UCC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</a:t>
                      </a:r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Strategic communication for effective dissemination of project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Building/strengthening synergies with leverage opportunities with development actors </a:t>
                      </a:r>
                      <a:endParaRPr lang="en-US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6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452</Words>
  <Application>Microsoft Office PowerPoint</Application>
  <PresentationFormat>Widescreen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N. Binam</dc:creator>
  <cp:lastModifiedBy>Kizito, Fred</cp:lastModifiedBy>
  <cp:revision>70</cp:revision>
  <dcterms:created xsi:type="dcterms:W3CDTF">2016-02-17T15:16:15Z</dcterms:created>
  <dcterms:modified xsi:type="dcterms:W3CDTF">2016-02-18T16:13:50Z</dcterms:modified>
</cp:coreProperties>
</file>